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88" r:id="rId3"/>
    <p:sldId id="289" r:id="rId4"/>
    <p:sldId id="290" r:id="rId5"/>
    <p:sldId id="291" r:id="rId6"/>
    <p:sldId id="328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0033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DA50B-5AC0-4BB1-9D28-DA3D25E7D6BB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6B313-4C7A-480A-9B25-A6EDD36CD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4F03-93BC-4507-88F1-3723FF28C644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2202-4338-4164-8149-AB1098974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wtworks.com/hrlive/index.htm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limatch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bsmart.org/tools/salary" TargetMode="External"/><Relationship Id="rId5" Type="http://schemas.openxmlformats.org/officeDocument/2006/relationships/hyperlink" Target="http://www.carrermosaic.com/" TargetMode="External"/><Relationship Id="rId4" Type="http://schemas.openxmlformats.org/officeDocument/2006/relationships/hyperlink" Target="http://www.sjb.dni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152400" y="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HUMAN RESOURCE INFORMATION SYSTEM(HRIS)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HRM function involves recruitment, Placement, Evaluation, Compensation and development of Employees.</a:t>
            </a:r>
          </a:p>
          <a:p>
            <a:r>
              <a:rPr lang="en-US" sz="2400" dirty="0" smtClean="0"/>
              <a:t>The goal of HRM is effective and efficient use of the human resources of a company.</a:t>
            </a:r>
          </a:p>
          <a:p>
            <a:r>
              <a:rPr lang="en-US" sz="2400" dirty="0" smtClean="0"/>
              <a:t>The HRIS are designed to support</a:t>
            </a:r>
          </a:p>
          <a:p>
            <a:pPr lvl="1"/>
            <a:r>
              <a:rPr lang="en-US" sz="2200" dirty="0" smtClean="0"/>
              <a:t>Planning to meet the personnel  needs of business</a:t>
            </a:r>
          </a:p>
          <a:p>
            <a:pPr lvl="1"/>
            <a:r>
              <a:rPr lang="en-US" sz="2200" dirty="0" smtClean="0"/>
              <a:t>Development of employees to their full potential</a:t>
            </a:r>
          </a:p>
          <a:p>
            <a:pPr lvl="1"/>
            <a:r>
              <a:rPr lang="en-US" sz="2200" dirty="0" smtClean="0"/>
              <a:t>Control of personnel policies and programs.</a:t>
            </a:r>
          </a:p>
          <a:p>
            <a:r>
              <a:rPr lang="en-US" sz="2600" dirty="0" smtClean="0"/>
              <a:t>The HRIS also support</a:t>
            </a:r>
          </a:p>
          <a:p>
            <a:pPr lvl="1"/>
            <a:r>
              <a:rPr lang="en-US" sz="2200" dirty="0" smtClean="0"/>
              <a:t>Recruitment, Selection and hiring.</a:t>
            </a:r>
          </a:p>
          <a:p>
            <a:pPr lvl="1"/>
            <a:r>
              <a:rPr lang="en-US" sz="2200" dirty="0" smtClean="0"/>
              <a:t>Job placement</a:t>
            </a:r>
          </a:p>
          <a:p>
            <a:pPr lvl="1"/>
            <a:r>
              <a:rPr lang="en-US" sz="2200" dirty="0" smtClean="0"/>
              <a:t>Performance appraisal</a:t>
            </a:r>
          </a:p>
          <a:p>
            <a:pPr lvl="1"/>
            <a:r>
              <a:rPr lang="en-US" sz="2200" dirty="0" smtClean="0"/>
              <a:t>Employee benefits analysis</a:t>
            </a:r>
          </a:p>
          <a:p>
            <a:pPr lvl="1"/>
            <a:r>
              <a:rPr lang="en-US" sz="2200" dirty="0" smtClean="0"/>
              <a:t>Training and development</a:t>
            </a:r>
          </a:p>
          <a:p>
            <a:pPr lvl="1"/>
            <a:r>
              <a:rPr lang="en-US" sz="2200" dirty="0" smtClean="0"/>
              <a:t>Health, Safety and Security.</a:t>
            </a:r>
          </a:p>
        </p:txBody>
      </p:sp>
    </p:spTree>
    <p:extLst>
      <p:ext uri="{BB962C8B-B14F-4D97-AF65-F5344CB8AC3E}">
        <p14:creationId xmlns:p14="http://schemas.microsoft.com/office/powerpoint/2010/main" val="12513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HRM and the Internet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Online HRM systems involve recruiting for employees through recruitment section of </a:t>
            </a:r>
            <a:r>
              <a:rPr lang="en-US" sz="2400" dirty="0" smtClean="0">
                <a:solidFill>
                  <a:srgbClr val="FF0000"/>
                </a:solidFill>
              </a:rPr>
              <a:t>corporate web sites.</a:t>
            </a:r>
          </a:p>
          <a:p>
            <a:r>
              <a:rPr lang="en-US" sz="2400" dirty="0" smtClean="0"/>
              <a:t>Companies use </a:t>
            </a:r>
            <a:r>
              <a:rPr lang="en-US" sz="2400" dirty="0" smtClean="0">
                <a:solidFill>
                  <a:srgbClr val="FF0000"/>
                </a:solidFill>
              </a:rPr>
              <a:t>recruiting services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databases on WWW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Posting messages in internet, Communicating with job applicants </a:t>
            </a:r>
            <a:r>
              <a:rPr lang="en-US" sz="2400" dirty="0" smtClean="0">
                <a:solidFill>
                  <a:srgbClr val="FF0000"/>
                </a:solidFill>
              </a:rPr>
              <a:t>by E-Mail.</a:t>
            </a:r>
          </a:p>
          <a:p>
            <a:r>
              <a:rPr lang="en-US" sz="2400" dirty="0" smtClean="0"/>
              <a:t>Internet has a wealth of information and contacts for both employers and job hunters.</a:t>
            </a:r>
          </a:p>
          <a:p>
            <a:r>
              <a:rPr lang="en-US" sz="2400" dirty="0" smtClean="0"/>
              <a:t>For example, Home page of HR LIVE</a:t>
            </a:r>
          </a:p>
          <a:p>
            <a:pPr lvl="1"/>
            <a:r>
              <a:rPr lang="en-US" sz="2200" dirty="0" smtClean="0"/>
              <a:t>Found at </a:t>
            </a:r>
            <a:r>
              <a:rPr lang="en-US" sz="2200" dirty="0" smtClean="0">
                <a:hlinkClick r:id="rId3"/>
              </a:rPr>
              <a:t>www.jwtworks.com/hrlive/index.html/</a:t>
            </a:r>
            <a:endParaRPr lang="en-US" sz="2200" dirty="0" smtClean="0"/>
          </a:p>
          <a:p>
            <a:pPr lvl="1"/>
            <a:r>
              <a:rPr lang="en-US" sz="2200" dirty="0" smtClean="0"/>
              <a:t>This website is full of reports, statistics and other useful HRM information.</a:t>
            </a:r>
          </a:p>
          <a:p>
            <a:r>
              <a:rPr lang="en-US" sz="2400" dirty="0" smtClean="0"/>
              <a:t>The information includes a nation wide lay off report by industry, top recruiting markets in US by industry and Profession.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4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2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Top Websites for Job Hunters and Employers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 err="1" smtClean="0"/>
              <a:t>Intellimatch</a:t>
            </a:r>
            <a:endParaRPr lang="en-US" sz="2400" dirty="0" smtClean="0"/>
          </a:p>
          <a:p>
            <a:pPr lvl="2"/>
            <a:r>
              <a:rPr lang="en-US" sz="2000" dirty="0" smtClean="0">
                <a:hlinkClick r:id="rId3"/>
              </a:rPr>
              <a:t>www.intellimatch.com</a:t>
            </a:r>
            <a:endParaRPr lang="en-US" sz="2000" dirty="0" smtClean="0"/>
          </a:p>
          <a:p>
            <a:pPr lvl="1"/>
            <a:r>
              <a:rPr lang="en-US" sz="2400" dirty="0" smtClean="0"/>
              <a:t>America’s Job Bank</a:t>
            </a:r>
          </a:p>
          <a:p>
            <a:pPr lvl="2"/>
            <a:r>
              <a:rPr lang="en-US" sz="2000" dirty="0" smtClean="0">
                <a:hlinkClick r:id="rId4"/>
              </a:rPr>
              <a:t>www.sjb.dni.com</a:t>
            </a:r>
            <a:endParaRPr lang="en-US" sz="2000" dirty="0" smtClean="0"/>
          </a:p>
          <a:p>
            <a:pPr lvl="1"/>
            <a:r>
              <a:rPr lang="en-US" sz="2400" dirty="0" smtClean="0"/>
              <a:t>Career mosaic</a:t>
            </a:r>
          </a:p>
          <a:p>
            <a:pPr lvl="2"/>
            <a:r>
              <a:rPr lang="en-US" sz="2000" dirty="0" smtClean="0">
                <a:hlinkClick r:id="rId5"/>
              </a:rPr>
              <a:t>www.carrermosaic.com</a:t>
            </a:r>
            <a:endParaRPr lang="en-US" sz="2000" dirty="0"/>
          </a:p>
          <a:p>
            <a:pPr lvl="1"/>
            <a:r>
              <a:rPr lang="en-US" sz="2400" dirty="0" smtClean="0"/>
              <a:t>Job Smart</a:t>
            </a:r>
          </a:p>
          <a:p>
            <a:pPr lvl="2"/>
            <a:r>
              <a:rPr lang="en-US" sz="2000" dirty="0" smtClean="0">
                <a:hlinkClick r:id="rId6"/>
              </a:rPr>
              <a:t>www.jobsmart.org/tools/salary</a:t>
            </a:r>
            <a:endParaRPr lang="en-US" sz="2000" dirty="0" smtClean="0"/>
          </a:p>
          <a:p>
            <a:pPr lvl="1"/>
            <a:r>
              <a:rPr lang="en-US" sz="2400" dirty="0" smtClean="0"/>
              <a:t>Data Masters</a:t>
            </a:r>
          </a:p>
          <a:p>
            <a:pPr lvl="2"/>
            <a:r>
              <a:rPr lang="en-US" sz="2000" dirty="0" smtClean="0"/>
              <a:t>www.datamasters.com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24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HRM and Corporate Intranet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Intranets allow HRM Department to provide around the clock services to their customers: Employees.</a:t>
            </a:r>
          </a:p>
          <a:p>
            <a:r>
              <a:rPr lang="en-US" sz="2400" dirty="0" smtClean="0"/>
              <a:t>Disseminate valuable information.</a:t>
            </a:r>
          </a:p>
          <a:p>
            <a:r>
              <a:rPr lang="en-US" sz="2400" dirty="0" smtClean="0"/>
              <a:t>Intranets collect information </a:t>
            </a:r>
            <a:r>
              <a:rPr lang="en-US" sz="2400" dirty="0" smtClean="0">
                <a:solidFill>
                  <a:srgbClr val="FF0000"/>
                </a:solidFill>
              </a:rPr>
              <a:t>online</a:t>
            </a:r>
            <a:r>
              <a:rPr lang="en-US" sz="2400" dirty="0" smtClean="0"/>
              <a:t> from employees for their </a:t>
            </a:r>
            <a:r>
              <a:rPr lang="en-US" sz="2400" dirty="0" smtClean="0">
                <a:solidFill>
                  <a:srgbClr val="FF0000"/>
                </a:solidFill>
              </a:rPr>
              <a:t>input to HRM files.</a:t>
            </a:r>
          </a:p>
          <a:p>
            <a:r>
              <a:rPr lang="en-US" sz="2400" dirty="0" smtClean="0"/>
              <a:t>Enable employees to perform HRM tasks with little intervention by HRM department.</a:t>
            </a:r>
          </a:p>
          <a:p>
            <a:r>
              <a:rPr lang="en-US" sz="2400" dirty="0" smtClean="0"/>
              <a:t>For Example, Employee Self-Services; intranet applications.</a:t>
            </a:r>
          </a:p>
          <a:p>
            <a:r>
              <a:rPr lang="en-US" sz="2400" dirty="0" smtClean="0"/>
              <a:t>Intranet serve as a </a:t>
            </a:r>
            <a:r>
              <a:rPr lang="en-US" sz="2400" dirty="0" smtClean="0">
                <a:solidFill>
                  <a:srgbClr val="FF0000"/>
                </a:solidFill>
              </a:rPr>
              <a:t>training tool.</a:t>
            </a:r>
          </a:p>
          <a:p>
            <a:r>
              <a:rPr lang="en-US" sz="2400" dirty="0" smtClean="0"/>
              <a:t>Employees can easily download the education they need.</a:t>
            </a:r>
          </a:p>
          <a:p>
            <a:r>
              <a:rPr lang="en-US" sz="2400" dirty="0" smtClean="0"/>
              <a:t>Using new Technology, Employees can view training videos.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04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Staffing Function </a:t>
            </a:r>
            <a:r>
              <a:rPr lang="en-US" sz="2400" dirty="0" smtClean="0">
                <a:solidFill>
                  <a:srgbClr val="FF0000"/>
                </a:solidFill>
              </a:rPr>
              <a:t>must be supported by IS </a:t>
            </a:r>
            <a:r>
              <a:rPr lang="en-US" sz="2400" dirty="0" smtClean="0"/>
              <a:t>that record and track Human Resources within company to maximize their use.</a:t>
            </a:r>
          </a:p>
          <a:p>
            <a:r>
              <a:rPr lang="en-US" sz="2400" dirty="0" smtClean="0"/>
              <a:t>For example, </a:t>
            </a:r>
            <a:r>
              <a:rPr lang="en-US" sz="2400" dirty="0" smtClean="0">
                <a:solidFill>
                  <a:srgbClr val="FF0000"/>
                </a:solidFill>
              </a:rPr>
              <a:t>personnel Database.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Changes </a:t>
            </a:r>
            <a:r>
              <a:rPr lang="en-US" sz="2400" dirty="0" smtClean="0"/>
              <a:t>in the job assignments and compensation, Hiring and Terminations </a:t>
            </a:r>
            <a:r>
              <a:rPr lang="en-US" sz="2400" dirty="0" smtClean="0">
                <a:solidFill>
                  <a:srgbClr val="FF0000"/>
                </a:solidFill>
              </a:rPr>
              <a:t>are to be updated in Personnel database.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Employee skills inventory system </a:t>
            </a:r>
            <a:r>
              <a:rPr lang="en-US" sz="2400" dirty="0" smtClean="0"/>
              <a:t>use the employee skill data from </a:t>
            </a:r>
            <a:r>
              <a:rPr lang="en-US" sz="2400" dirty="0" smtClean="0">
                <a:solidFill>
                  <a:srgbClr val="FF0000"/>
                </a:solidFill>
              </a:rPr>
              <a:t>personnel database </a:t>
            </a:r>
            <a:r>
              <a:rPr lang="en-US" sz="2400" dirty="0" smtClean="0"/>
              <a:t>to locate employees within company who have the skills required for specific assignments/ Projects.</a:t>
            </a:r>
          </a:p>
          <a:p>
            <a:r>
              <a:rPr lang="en-US" sz="2400" dirty="0" smtClean="0"/>
              <a:t>Forecasting personnel requirements to assure the adequate supply of High-Quality human resources.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Staffing the Organization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ndividual skill ga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458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20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Training and development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Computer-Based multimedia training programs and appraisal methods </a:t>
            </a:r>
            <a:r>
              <a:rPr lang="en-US" sz="2400" dirty="0" smtClean="0"/>
              <a:t>:-</a:t>
            </a:r>
          </a:p>
          <a:p>
            <a:pPr algn="just"/>
            <a:r>
              <a:rPr lang="en-US" sz="2400" dirty="0" smtClean="0"/>
              <a:t>Help managers to plan and monitor training and development programs by analyzing </a:t>
            </a:r>
            <a:r>
              <a:rPr lang="en-US" sz="2400" dirty="0" smtClean="0">
                <a:solidFill>
                  <a:srgbClr val="FF0000"/>
                </a:solidFill>
              </a:rPr>
              <a:t>the success history of present programs.</a:t>
            </a:r>
          </a:p>
          <a:p>
            <a:pPr algn="just"/>
            <a:r>
              <a:rPr lang="en-US" sz="2400" dirty="0" smtClean="0"/>
              <a:t>Analyze career development status of each employee.</a:t>
            </a:r>
          </a:p>
          <a:p>
            <a:pPr algn="just"/>
            <a:r>
              <a:rPr lang="en-US" sz="2400" dirty="0" smtClean="0"/>
              <a:t>Determines whether developments methods such as training, performance appraisal should be recommended or not</a:t>
            </a:r>
          </a:p>
        </p:txBody>
      </p:sp>
    </p:spTree>
    <p:extLst>
      <p:ext uri="{BB962C8B-B14F-4D97-AF65-F5344CB8AC3E}">
        <p14:creationId xmlns:p14="http://schemas.microsoft.com/office/powerpoint/2010/main" val="30242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FF"/>
                </a:solidFill>
              </a:rPr>
              <a:t>Compensation Analysis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System that analyze </a:t>
            </a:r>
            <a:r>
              <a:rPr lang="en-US" sz="2400" dirty="0" smtClean="0">
                <a:solidFill>
                  <a:srgbClr val="FF0000"/>
                </a:solidFill>
              </a:rPr>
              <a:t>the range and distribution of employee compensation </a:t>
            </a:r>
            <a:r>
              <a:rPr lang="en-US" sz="2400" dirty="0" smtClean="0"/>
              <a:t>within a company.</a:t>
            </a:r>
          </a:p>
          <a:p>
            <a:r>
              <a:rPr lang="en-US" sz="2400" dirty="0" smtClean="0"/>
              <a:t>For example, Wages,  salary, incentive payments, Fringe benefits.</a:t>
            </a:r>
          </a:p>
          <a:p>
            <a:r>
              <a:rPr lang="en-US" sz="2400" dirty="0" smtClean="0"/>
              <a:t>Make </a:t>
            </a:r>
            <a:r>
              <a:rPr lang="en-US" sz="2400" dirty="0" smtClean="0">
                <a:solidFill>
                  <a:srgbClr val="FF0000"/>
                </a:solidFill>
              </a:rPr>
              <a:t>comparisons </a:t>
            </a:r>
            <a:r>
              <a:rPr lang="en-US" sz="2400" dirty="0" smtClean="0"/>
              <a:t>with compensations paid by similar firms.</a:t>
            </a:r>
          </a:p>
          <a:p>
            <a:r>
              <a:rPr lang="en-US" sz="2400" dirty="0" smtClean="0"/>
              <a:t>This information is useful for planning changes in compensation.</a:t>
            </a:r>
          </a:p>
          <a:p>
            <a:r>
              <a:rPr lang="en-US" sz="2400" dirty="0" smtClean="0"/>
              <a:t>Keeps compensation </a:t>
            </a:r>
            <a:r>
              <a:rPr lang="en-US" sz="2400" dirty="0" smtClean="0">
                <a:solidFill>
                  <a:srgbClr val="FF0000"/>
                </a:solidFill>
              </a:rPr>
              <a:t>competitive, equitable </a:t>
            </a:r>
            <a:r>
              <a:rPr lang="en-US" sz="2400" dirty="0" smtClean="0"/>
              <a:t>while controlling compensation costs.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41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VEL\Desktop\white-abstract-background-h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</a:rPr>
              <a:t>Governmental Reporting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major responsibility of HRM department.</a:t>
            </a:r>
          </a:p>
          <a:p>
            <a:r>
              <a:rPr lang="en-US" sz="2400" dirty="0" smtClean="0"/>
              <a:t>CBIS produces statically report needed by variety of govt laws and regulations.</a:t>
            </a:r>
          </a:p>
          <a:p>
            <a:r>
              <a:rPr lang="en-US" sz="2400" dirty="0" smtClean="0"/>
              <a:t>For Example, in united states,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82944"/>
              </p:ext>
            </p:extLst>
          </p:nvPr>
        </p:nvGraphicFramePr>
        <p:xfrm>
          <a:off x="1295400" y="3352800"/>
          <a:ext cx="70866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3300"/>
                <a:gridCol w="3543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Statistics on</a:t>
                      </a:r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0000"/>
                          </a:solidFill>
                        </a:rPr>
                        <a:t>Reported to</a:t>
                      </a:r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Recruitment</a:t>
                      </a:r>
                      <a:r>
                        <a:rPr lang="en-US" sz="2200" baseline="0" dirty="0" smtClean="0"/>
                        <a:t> and Hiring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Equal</a:t>
                      </a:r>
                      <a:r>
                        <a:rPr lang="en-US" sz="2200" baseline="0" dirty="0" smtClean="0"/>
                        <a:t> Employment opportunity Commission (EEOC)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Employees</a:t>
                      </a:r>
                      <a:r>
                        <a:rPr lang="en-US" sz="2200" baseline="0" dirty="0" smtClean="0"/>
                        <a:t> workplace hazard, accidents and safety.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Occupational</a:t>
                      </a:r>
                      <a:r>
                        <a:rPr lang="en-US" sz="2200" baseline="0" dirty="0" smtClean="0"/>
                        <a:t> safety and health administration (OSHA)</a:t>
                      </a:r>
                      <a:endParaRPr lang="en-US" sz="22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Use</a:t>
                      </a:r>
                      <a:r>
                        <a:rPr lang="en-US" sz="2200" baseline="0" dirty="0" smtClean="0"/>
                        <a:t> of Hazardous Materials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Environmental</a:t>
                      </a:r>
                      <a:r>
                        <a:rPr lang="en-US" sz="2200" baseline="0" dirty="0" smtClean="0"/>
                        <a:t> Protection Agency (EPA)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0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571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HUMAN RESOURCE INFORMATION SYSTEM(HRIS)</vt:lpstr>
      <vt:lpstr>HRM and the Internet</vt:lpstr>
      <vt:lpstr>PowerPoint Presentation</vt:lpstr>
      <vt:lpstr>HRM and Corporate Intranet</vt:lpstr>
      <vt:lpstr>Staffing the Organization</vt:lpstr>
      <vt:lpstr>PowerPoint Presentation</vt:lpstr>
      <vt:lpstr>Training and development</vt:lpstr>
      <vt:lpstr>Compensation Analysis</vt:lpstr>
      <vt:lpstr>Governmental Reporting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Vicky</dc:creator>
  <cp:lastModifiedBy>Microsoft account</cp:lastModifiedBy>
  <cp:revision>83</cp:revision>
  <dcterms:created xsi:type="dcterms:W3CDTF">2018-05-09T08:23:21Z</dcterms:created>
  <dcterms:modified xsi:type="dcterms:W3CDTF">2024-08-28T06:42:43Z</dcterms:modified>
</cp:coreProperties>
</file>